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9" r:id="rId2"/>
    <p:sldId id="265" r:id="rId3"/>
    <p:sldId id="1384" r:id="rId4"/>
    <p:sldId id="609" r:id="rId5"/>
    <p:sldId id="610" r:id="rId6"/>
    <p:sldId id="611" r:id="rId7"/>
    <p:sldId id="612" r:id="rId8"/>
    <p:sldId id="613" r:id="rId9"/>
    <p:sldId id="614" r:id="rId10"/>
    <p:sldId id="1386" r:id="rId11"/>
    <p:sldId id="969" r:id="rId12"/>
    <p:sldId id="618" r:id="rId13"/>
    <p:sldId id="619" r:id="rId14"/>
    <p:sldId id="620" r:id="rId15"/>
    <p:sldId id="621" r:id="rId16"/>
    <p:sldId id="617" r:id="rId17"/>
    <p:sldId id="839" r:id="rId18"/>
    <p:sldId id="840" r:id="rId19"/>
    <p:sldId id="1387" r:id="rId20"/>
    <p:sldId id="1533" r:id="rId21"/>
    <p:sldId id="1495" r:id="rId22"/>
    <p:sldId id="1498" r:id="rId23"/>
    <p:sldId id="1499" r:id="rId24"/>
    <p:sldId id="1534" r:id="rId25"/>
    <p:sldId id="1505" r:id="rId26"/>
    <p:sldId id="1536" r:id="rId27"/>
    <p:sldId id="1510" r:id="rId28"/>
    <p:sldId id="1537" r:id="rId29"/>
    <p:sldId id="1504" r:id="rId30"/>
    <p:sldId id="1503" r:id="rId31"/>
    <p:sldId id="1502" r:id="rId32"/>
    <p:sldId id="1508" r:id="rId33"/>
    <p:sldId id="1461" r:id="rId34"/>
    <p:sldId id="1462" r:id="rId35"/>
    <p:sldId id="1511" r:id="rId36"/>
    <p:sldId id="1463" r:id="rId37"/>
    <p:sldId id="1512" r:id="rId38"/>
    <p:sldId id="1541" r:id="rId39"/>
    <p:sldId id="1459" r:id="rId40"/>
    <p:sldId id="1514" r:id="rId41"/>
    <p:sldId id="1513" r:id="rId42"/>
    <p:sldId id="1469" r:id="rId43"/>
    <p:sldId id="1538" r:id="rId44"/>
    <p:sldId id="1475" r:id="rId45"/>
    <p:sldId id="1477" r:id="rId46"/>
    <p:sldId id="1515" r:id="rId47"/>
    <p:sldId id="1520" r:id="rId48"/>
    <p:sldId id="1516" r:id="rId49"/>
    <p:sldId id="1517" r:id="rId50"/>
    <p:sldId id="1518" r:id="rId51"/>
    <p:sldId id="1519" r:id="rId52"/>
    <p:sldId id="1483" r:id="rId53"/>
    <p:sldId id="1484" r:id="rId54"/>
    <p:sldId id="1486" r:id="rId55"/>
    <p:sldId id="1525" r:id="rId56"/>
    <p:sldId id="1521" r:id="rId57"/>
    <p:sldId id="1526" r:id="rId58"/>
    <p:sldId id="1531" r:id="rId59"/>
    <p:sldId id="1528" r:id="rId60"/>
    <p:sldId id="1532" r:id="rId61"/>
    <p:sldId id="1539" r:id="rId62"/>
    <p:sldId id="1522" r:id="rId63"/>
    <p:sldId id="1524" r:id="rId64"/>
    <p:sldId id="1523" r:id="rId65"/>
    <p:sldId id="1527" r:id="rId66"/>
    <p:sldId id="1490" r:id="rId67"/>
    <p:sldId id="1540" r:id="rId68"/>
    <p:sldId id="1466" r:id="rId69"/>
    <p:sldId id="1491" r:id="rId70"/>
    <p:sldId id="1467" r:id="rId71"/>
    <p:sldId id="1468" r:id="rId72"/>
    <p:sldId id="1529" r:id="rId73"/>
    <p:sldId id="1492" r:id="rId74"/>
    <p:sldId id="1446" r:id="rId75"/>
    <p:sldId id="1542" r:id="rId76"/>
    <p:sldId id="268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BB7"/>
    <a:srgbClr val="66FFCC"/>
    <a:srgbClr val="002060"/>
    <a:srgbClr val="DBE2E5"/>
    <a:srgbClr val="9DD8ED"/>
    <a:srgbClr val="0093EE"/>
    <a:srgbClr val="7642DE"/>
    <a:srgbClr val="03B0FD"/>
    <a:srgbClr val="8437AF"/>
    <a:srgbClr val="AED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1" autoAdjust="0"/>
    <p:restoredTop sz="94764" autoAdjust="0"/>
  </p:normalViewPr>
  <p:slideViewPr>
    <p:cSldViewPr snapToGrid="0">
      <p:cViewPr>
        <p:scale>
          <a:sx n="140" d="100"/>
          <a:sy n="140" d="100"/>
        </p:scale>
        <p:origin x="272" y="-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6069E12-EB34-D3E6-23CE-538698E950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B2CB25-0DB8-BA65-E2AA-AE84353F62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888BC-CFCE-4EC5-92F8-22444DCB6DA0}" type="datetimeFigureOut">
              <a:rPr lang="ko-KR" altLang="en-US" smtClean="0"/>
              <a:t>2023. 7. 15.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030BCC-2817-9A12-6B25-02972C9679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639B2A-D260-5299-2D3C-EA041295B1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3E2B7-F09C-48C9-8883-F5039C67E9A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551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B9A56-867F-41CF-A1F1-499293488952}" type="datetimeFigureOut">
              <a:rPr lang="ko-KR" altLang="en-US" smtClean="0"/>
              <a:t>2023. 7. 15.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B23D-2D7B-4EC4-AB4D-389E7AA953E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66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8;p1">
            <a:extLst>
              <a:ext uri="{FF2B5EF4-FFF2-40B4-BE49-F238E27FC236}">
                <a16:creationId xmlns:a16="http://schemas.microsoft.com/office/drawing/2014/main" id="{ACCF4A27-9C9C-DF24-63E4-81AB3A14FE6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1"/>
          <a:stretch/>
        </p:blipFill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714F7C-CA69-1B1F-0CF7-8CA108F9D50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59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제목 7">
            <a:extLst>
              <a:ext uri="{FF2B5EF4-FFF2-40B4-BE49-F238E27FC236}">
                <a16:creationId xmlns:a16="http://schemas.microsoft.com/office/drawing/2014/main" id="{E2E3B9BA-C5C5-6781-9501-2AEE236A1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60" y="1981200"/>
            <a:ext cx="10515600" cy="766363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</a:lstStyle>
          <a:p>
            <a:r>
              <a:rPr lang="ko-KR" altLang="en-US" sz="4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강의 주제를 이곳에 적어주세요</a:t>
            </a:r>
          </a:p>
        </p:txBody>
      </p:sp>
      <p:sp>
        <p:nvSpPr>
          <p:cNvPr id="36" name="텍스트 개체 틀 8">
            <a:extLst>
              <a:ext uri="{FF2B5EF4-FFF2-40B4-BE49-F238E27FC236}">
                <a16:creationId xmlns:a16="http://schemas.microsoft.com/office/drawing/2014/main" id="{3E105C77-769C-3D0E-2DB8-4D0C8DFF0C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560" y="1484313"/>
            <a:ext cx="4404360" cy="537526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</a:lstStyle>
          <a:p>
            <a:r>
              <a:rPr lang="en-US" altLang="ko-KR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SESSION</a:t>
            </a:r>
            <a:r>
              <a:rPr lang="ko-KR" altLang="en-US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28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??</a:t>
            </a:r>
            <a:endParaRPr lang="ko-KR" altLang="en-US" sz="2800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931C2C-7F9C-B563-93AA-4B260E6F56BE}"/>
              </a:ext>
            </a:extLst>
          </p:cNvPr>
          <p:cNvCxnSpPr>
            <a:cxnSpLocks/>
          </p:cNvCxnSpPr>
          <p:nvPr userDrawn="1"/>
        </p:nvCxnSpPr>
        <p:spPr>
          <a:xfrm>
            <a:off x="543560" y="2747963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12">
            <a:extLst>
              <a:ext uri="{FF2B5EF4-FFF2-40B4-BE49-F238E27FC236}">
                <a16:creationId xmlns:a16="http://schemas.microsoft.com/office/drawing/2014/main" id="{0FA81ADF-277D-1487-020E-76E3A7838D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560" y="3286799"/>
            <a:ext cx="5091112" cy="1173719"/>
          </a:xfrm>
        </p:spPr>
        <p:txBody>
          <a:bodyPr wrap="square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buNone/>
              <a:defRPr lang="ko-KR" altLang="en-US" sz="1200" kern="1200" dirty="0" smtClean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이곳에 약력을 적어주세요</a:t>
            </a:r>
            <a:endParaRPr lang="en-US" altLang="ko-KR" sz="1200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이곳에 약력을 적어주세요</a:t>
            </a:r>
            <a:endParaRPr lang="en-US" altLang="ko-KR" sz="1200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이곳에 약력을 적어주세요</a:t>
            </a:r>
            <a:endParaRPr lang="en-US" altLang="ko-KR" sz="1200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이곳에 약력을 적어주세요</a:t>
            </a:r>
            <a:endParaRPr lang="en-US" altLang="ko-KR" sz="1200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44" name="텍스트 개체 틀 14">
            <a:extLst>
              <a:ext uri="{FF2B5EF4-FFF2-40B4-BE49-F238E27FC236}">
                <a16:creationId xmlns:a16="http://schemas.microsoft.com/office/drawing/2014/main" id="{1256D960-C075-FBC5-ED70-1071B285D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560" y="2734865"/>
            <a:ext cx="6634162" cy="5096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홍길동</a:t>
            </a:r>
            <a:r>
              <a:rPr lang="en-US" altLang="ko-KR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│ </a:t>
            </a:r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직함을 이곳에 적어주세요</a:t>
            </a:r>
            <a:endParaRPr lang="ko-KR" altLang="en-US" dirty="0"/>
          </a:p>
        </p:txBody>
      </p:sp>
      <p:pic>
        <p:nvPicPr>
          <p:cNvPr id="45" name="그림 4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D006EB0-2A10-7390-C04D-E40410DE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0" y="6324612"/>
            <a:ext cx="724069" cy="34755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043167B-9AD3-B34F-DB9D-0DC3AEF48C51}"/>
              </a:ext>
            </a:extLst>
          </p:cNvPr>
          <p:cNvSpPr txBox="1"/>
          <p:nvPr userDrawn="1"/>
        </p:nvSpPr>
        <p:spPr>
          <a:xfrm>
            <a:off x="6569765" y="6404165"/>
            <a:ext cx="4733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</p:spTree>
    <p:extLst>
      <p:ext uri="{BB962C8B-B14F-4D97-AF65-F5344CB8AC3E}">
        <p14:creationId xmlns:p14="http://schemas.microsoft.com/office/powerpoint/2010/main" val="186093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6CBA131-84A7-4CDF-A644-6CD67696C402}"/>
              </a:ext>
            </a:extLst>
          </p:cNvPr>
          <p:cNvSpPr txBox="1"/>
          <p:nvPr userDrawn="1"/>
        </p:nvSpPr>
        <p:spPr>
          <a:xfrm>
            <a:off x="7366954" y="3286799"/>
            <a:ext cx="6908800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서울데이터과학연구회 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Founder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성균관대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한양대학교 겸임교수</a:t>
            </a:r>
            <a:endParaRPr lang="en-US" altLang="ko-KR" sz="12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전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삼성 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SDS Technical Architect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『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야사와 만화로 읽는 인공지능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』 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등 저술</a:t>
            </a:r>
            <a:endParaRPr lang="en-US" altLang="ko-KR" sz="14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22" name="Google Shape;98;p1">
            <a:extLst>
              <a:ext uri="{FF2B5EF4-FFF2-40B4-BE49-F238E27FC236}">
                <a16:creationId xmlns:a16="http://schemas.microsoft.com/office/drawing/2014/main" id="{65302721-8838-D057-1D37-CBD01DF93A9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34835" r="25962"/>
          <a:stretch/>
        </p:blipFill>
        <p:spPr>
          <a:xfrm>
            <a:off x="7366954" y="0"/>
            <a:ext cx="482504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A699942C-BA64-2C3F-A32C-02DC23CD56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083" y="454403"/>
            <a:ext cx="1067117" cy="57880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D86F926-A203-E60A-1B36-2BB86370B88B}"/>
              </a:ext>
            </a:extLst>
          </p:cNvPr>
          <p:cNvCxnSpPr/>
          <p:nvPr userDrawn="1"/>
        </p:nvCxnSpPr>
        <p:spPr>
          <a:xfrm>
            <a:off x="406083" y="1036321"/>
            <a:ext cx="661447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D1AE0E31-6F2A-1A81-6D8B-EC5544CB0B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550" y="1522626"/>
            <a:ext cx="789087" cy="8137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7" name="그림 36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2C5ED2A2-5CA0-A93C-2649-38A642269E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0" y="6324612"/>
            <a:ext cx="724069" cy="34755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698733E-6923-FBD3-36CE-7C002368052D}"/>
              </a:ext>
            </a:extLst>
          </p:cNvPr>
          <p:cNvSpPr txBox="1"/>
          <p:nvPr userDrawn="1"/>
        </p:nvSpPr>
        <p:spPr>
          <a:xfrm>
            <a:off x="7609840" y="6410960"/>
            <a:ext cx="362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2CA74560-6F45-163D-F10B-B6F09DCFAC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08195" y="689059"/>
            <a:ext cx="3992563" cy="31559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FontTx/>
              <a:buNone/>
              <a:defRPr sz="1400"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2pPr>
            <a:lvl3pPr marL="914400" indent="0">
              <a:buFontTx/>
              <a:buNone/>
              <a:defRPr sz="1400"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3pPr>
            <a:lvl4pPr marL="1371600" indent="0">
              <a:buFontTx/>
              <a:buNone/>
              <a:defRPr sz="1400"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4pPr>
            <a:lvl5pPr marL="1828800" indent="0">
              <a:buFontTx/>
              <a:buNone/>
              <a:defRPr sz="1400"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5pPr>
          </a:lstStyle>
          <a:p>
            <a:pPr lvl="0"/>
            <a:r>
              <a:rPr lang="ko-KR" altLang="en-US" dirty="0"/>
              <a:t>강의 주제를 작게 이곳에 적어주세요</a:t>
            </a: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9E9AD1CC-1007-AFC7-6047-26EF8403CE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8640" y="1549399"/>
            <a:ext cx="4237037" cy="5193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소제목은 여기에</a:t>
            </a:r>
          </a:p>
        </p:txBody>
      </p:sp>
      <p:sp>
        <p:nvSpPr>
          <p:cNvPr id="47" name="텍스트 개체 틀 46">
            <a:extLst>
              <a:ext uri="{FF2B5EF4-FFF2-40B4-BE49-F238E27FC236}">
                <a16:creationId xmlns:a16="http://schemas.microsoft.com/office/drawing/2014/main" id="{4D082FC3-9AA5-4D67-C425-ABCB46FD36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1038" y="2028279"/>
            <a:ext cx="3819525" cy="35869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ko-KR" altLang="en-US" dirty="0"/>
              <a:t>부제는 이쪽에 적어주세요</a:t>
            </a:r>
          </a:p>
        </p:txBody>
      </p:sp>
      <p:sp>
        <p:nvSpPr>
          <p:cNvPr id="2" name="텍스트 개체 틀 29">
            <a:extLst>
              <a:ext uri="{FF2B5EF4-FFF2-40B4-BE49-F238E27FC236}">
                <a16:creationId xmlns:a16="http://schemas.microsoft.com/office/drawing/2014/main" id="{43FFEE02-1BFC-659D-543C-35748D997F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550" y="2789962"/>
            <a:ext cx="789087" cy="8137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텍스트 개체 틀 41">
            <a:extLst>
              <a:ext uri="{FF2B5EF4-FFF2-40B4-BE49-F238E27FC236}">
                <a16:creationId xmlns:a16="http://schemas.microsoft.com/office/drawing/2014/main" id="{01D7EABC-6E87-E9D0-57B7-A8668A7481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8640" y="2816735"/>
            <a:ext cx="4237037" cy="5193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소제목은 여기에</a:t>
            </a:r>
          </a:p>
        </p:txBody>
      </p:sp>
      <p:sp>
        <p:nvSpPr>
          <p:cNvPr id="4" name="텍스트 개체 틀 46">
            <a:extLst>
              <a:ext uri="{FF2B5EF4-FFF2-40B4-BE49-F238E27FC236}">
                <a16:creationId xmlns:a16="http://schemas.microsoft.com/office/drawing/2014/main" id="{F104E74A-10EA-FF90-61CC-8381C9EDEB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1038" y="3295615"/>
            <a:ext cx="3819525" cy="35869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ko-KR" altLang="en-US" dirty="0"/>
              <a:t>부제는 이쪽에 적어주세요</a:t>
            </a:r>
          </a:p>
        </p:txBody>
      </p:sp>
      <p:sp>
        <p:nvSpPr>
          <p:cNvPr id="5" name="텍스트 개체 틀 29">
            <a:extLst>
              <a:ext uri="{FF2B5EF4-FFF2-40B4-BE49-F238E27FC236}">
                <a16:creationId xmlns:a16="http://schemas.microsoft.com/office/drawing/2014/main" id="{E30AA33D-118D-2E99-F3A2-A1A028C488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550" y="4057298"/>
            <a:ext cx="789087" cy="8137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텍스트 개체 틀 41">
            <a:extLst>
              <a:ext uri="{FF2B5EF4-FFF2-40B4-BE49-F238E27FC236}">
                <a16:creationId xmlns:a16="http://schemas.microsoft.com/office/drawing/2014/main" id="{DB052E97-E78B-D3B1-3B6B-3ADA63F9D4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98640" y="4084071"/>
            <a:ext cx="4237037" cy="5193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소제목은 여기에</a:t>
            </a:r>
          </a:p>
        </p:txBody>
      </p:sp>
      <p:sp>
        <p:nvSpPr>
          <p:cNvPr id="7" name="텍스트 개체 틀 46">
            <a:extLst>
              <a:ext uri="{FF2B5EF4-FFF2-40B4-BE49-F238E27FC236}">
                <a16:creationId xmlns:a16="http://schemas.microsoft.com/office/drawing/2014/main" id="{68F945D3-48D8-07B9-BC2A-4045080BAF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31038" y="4562951"/>
            <a:ext cx="3819525" cy="35869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ko-KR" altLang="en-US" dirty="0"/>
              <a:t>부제는 이쪽에 적어주세요</a:t>
            </a:r>
          </a:p>
        </p:txBody>
      </p:sp>
      <p:sp>
        <p:nvSpPr>
          <p:cNvPr id="8" name="텍스트 개체 틀 29">
            <a:extLst>
              <a:ext uri="{FF2B5EF4-FFF2-40B4-BE49-F238E27FC236}">
                <a16:creationId xmlns:a16="http://schemas.microsoft.com/office/drawing/2014/main" id="{84D0B9FC-D36A-9356-A00E-DDE3BF511A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1550" y="5324635"/>
            <a:ext cx="789087" cy="8137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" name="텍스트 개체 틀 41">
            <a:extLst>
              <a:ext uri="{FF2B5EF4-FFF2-40B4-BE49-F238E27FC236}">
                <a16:creationId xmlns:a16="http://schemas.microsoft.com/office/drawing/2014/main" id="{0EB4785A-ACCC-B962-69BF-F53EACFCD7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98640" y="5351408"/>
            <a:ext cx="4237037" cy="5193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소제목은 여기에</a:t>
            </a:r>
          </a:p>
        </p:txBody>
      </p:sp>
      <p:sp>
        <p:nvSpPr>
          <p:cNvPr id="10" name="텍스트 개체 틀 46">
            <a:extLst>
              <a:ext uri="{FF2B5EF4-FFF2-40B4-BE49-F238E27FC236}">
                <a16:creationId xmlns:a16="http://schemas.microsoft.com/office/drawing/2014/main" id="{AB00C42F-D323-9904-5C46-E4146D0358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31038" y="5830288"/>
            <a:ext cx="3819525" cy="35869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2">
                    <a:lumMod val="50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ko-KR" altLang="en-US" dirty="0"/>
              <a:t>부제는 이쪽에 적어주세요</a:t>
            </a:r>
          </a:p>
        </p:txBody>
      </p:sp>
    </p:spTree>
    <p:extLst>
      <p:ext uri="{BB962C8B-B14F-4D97-AF65-F5344CB8AC3E}">
        <p14:creationId xmlns:p14="http://schemas.microsoft.com/office/powerpoint/2010/main" val="51082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8;p1">
            <a:extLst>
              <a:ext uri="{FF2B5EF4-FFF2-40B4-BE49-F238E27FC236}">
                <a16:creationId xmlns:a16="http://schemas.microsoft.com/office/drawing/2014/main" id="{B87C3992-BB85-6552-6981-666C99CCEEA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1" t="15371" b="1"/>
          <a:stretch/>
        </p:blipFill>
        <p:spPr>
          <a:xfrm>
            <a:off x="0" y="0"/>
            <a:ext cx="12192000" cy="580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3110024-07E4-0803-FBC5-5AA86CD97408}"/>
              </a:ext>
            </a:extLst>
          </p:cNvPr>
          <p:cNvSpPr/>
          <p:nvPr userDrawn="1"/>
        </p:nvSpPr>
        <p:spPr>
          <a:xfrm>
            <a:off x="1" y="0"/>
            <a:ext cx="12191999" cy="5803749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59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19034-85A5-9830-A63F-312EF1926185}"/>
              </a:ext>
            </a:extLst>
          </p:cNvPr>
          <p:cNvSpPr txBox="1"/>
          <p:nvPr userDrawn="1"/>
        </p:nvSpPr>
        <p:spPr>
          <a:xfrm>
            <a:off x="7345017" y="6410960"/>
            <a:ext cx="3891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  <p:pic>
        <p:nvPicPr>
          <p:cNvPr id="8" name="그림 7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B87B77E-50B0-8575-2803-AD45A2343B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671" y="6324612"/>
            <a:ext cx="727398" cy="34915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636A42-E827-684F-3E3B-69D28AE46BE5}"/>
              </a:ext>
            </a:extLst>
          </p:cNvPr>
          <p:cNvSpPr/>
          <p:nvPr userDrawn="1"/>
        </p:nvSpPr>
        <p:spPr>
          <a:xfrm flipH="1">
            <a:off x="353962" y="5910695"/>
            <a:ext cx="638522" cy="69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8AAAA4-E529-9D02-2B4F-23B239A88CDF}"/>
              </a:ext>
            </a:extLst>
          </p:cNvPr>
          <p:cNvSpPr/>
          <p:nvPr userDrawn="1"/>
        </p:nvSpPr>
        <p:spPr>
          <a:xfrm flipH="1">
            <a:off x="1095161" y="5910695"/>
            <a:ext cx="638522" cy="694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062431-DD1E-0D86-9487-E27512DA7D54}"/>
              </a:ext>
            </a:extLst>
          </p:cNvPr>
          <p:cNvSpPr/>
          <p:nvPr userDrawn="1"/>
        </p:nvSpPr>
        <p:spPr>
          <a:xfrm flipH="1">
            <a:off x="1836360" y="5910695"/>
            <a:ext cx="638522" cy="69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86F22A-196A-611D-3432-02CD9027ABF3}"/>
              </a:ext>
            </a:extLst>
          </p:cNvPr>
          <p:cNvSpPr/>
          <p:nvPr userDrawn="1"/>
        </p:nvSpPr>
        <p:spPr>
          <a:xfrm flipH="1">
            <a:off x="2577559" y="5910695"/>
            <a:ext cx="638522" cy="69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734C98-B0E6-0148-D2B9-261D9FE4AEDE}"/>
              </a:ext>
            </a:extLst>
          </p:cNvPr>
          <p:cNvSpPr/>
          <p:nvPr userDrawn="1"/>
        </p:nvSpPr>
        <p:spPr>
          <a:xfrm flipH="1">
            <a:off x="4059957" y="5910695"/>
            <a:ext cx="638522" cy="694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D6FE9-41AE-CCE7-7578-6B21181E7DD8}"/>
              </a:ext>
            </a:extLst>
          </p:cNvPr>
          <p:cNvSpPr/>
          <p:nvPr userDrawn="1"/>
        </p:nvSpPr>
        <p:spPr>
          <a:xfrm flipH="1">
            <a:off x="5542358" y="5910695"/>
            <a:ext cx="638522" cy="694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565338-F76B-4532-4D3C-DDF576557AB2}"/>
              </a:ext>
            </a:extLst>
          </p:cNvPr>
          <p:cNvSpPr/>
          <p:nvPr userDrawn="1"/>
        </p:nvSpPr>
        <p:spPr>
          <a:xfrm flipH="1">
            <a:off x="4801156" y="5910695"/>
            <a:ext cx="638522" cy="694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2D51C-CBB3-EB21-8819-6D371A8B4714}"/>
              </a:ext>
            </a:extLst>
          </p:cNvPr>
          <p:cNvSpPr/>
          <p:nvPr userDrawn="1"/>
        </p:nvSpPr>
        <p:spPr>
          <a:xfrm flipH="1">
            <a:off x="3318758" y="5910695"/>
            <a:ext cx="638522" cy="69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9733ED-FD1D-A023-F039-F68C533949F0}"/>
              </a:ext>
            </a:extLst>
          </p:cNvPr>
          <p:cNvCxnSpPr>
            <a:cxnSpLocks/>
          </p:cNvCxnSpPr>
          <p:nvPr userDrawn="1"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6">
            <a:extLst>
              <a:ext uri="{FF2B5EF4-FFF2-40B4-BE49-F238E27FC236}">
                <a16:creationId xmlns:a16="http://schemas.microsoft.com/office/drawing/2014/main" id="{CCAAE4BE-C2BF-9E6C-2457-0931AD534E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711" y="2083609"/>
            <a:ext cx="10515600" cy="842534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1 ChatGPT</a:t>
            </a:r>
            <a:r>
              <a:rPr lang="ko-KR" altLang="en-US" dirty="0"/>
              <a:t>란 무엇인가</a:t>
            </a:r>
            <a:r>
              <a:rPr lang="en-US" altLang="ko-KR" dirty="0"/>
              <a:t>(</a:t>
            </a:r>
            <a:r>
              <a:rPr lang="ko-KR" altLang="en-US" dirty="0"/>
              <a:t>소제목은 여기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B65E8D7-4142-61C1-AC78-5101399219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043" y="3083161"/>
            <a:ext cx="7888886" cy="35276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>
                <a:latin typeface="+mj-ea"/>
                <a:ea typeface="+mj-ea"/>
              </a:rPr>
              <a:t>컨퍼런스에서 함께 </a:t>
            </a:r>
            <a:r>
              <a:rPr lang="ko-KR" altLang="en-US" dirty="0" err="1">
                <a:latin typeface="+mj-ea"/>
                <a:ea typeface="+mj-ea"/>
              </a:rPr>
              <a:t>알아가봅시다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부제는 여기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89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8;p1">
            <a:extLst>
              <a:ext uri="{FF2B5EF4-FFF2-40B4-BE49-F238E27FC236}">
                <a16:creationId xmlns:a16="http://schemas.microsoft.com/office/drawing/2014/main" id="{4E29C42B-2225-65B8-4C73-C87C962264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9829" t="39042" b="56903"/>
          <a:stretch/>
        </p:blipFill>
        <p:spPr>
          <a:xfrm>
            <a:off x="0" y="6579908"/>
            <a:ext cx="12192000" cy="278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24B7D6-3031-89E1-6BD3-F54E3AA716F4}"/>
              </a:ext>
            </a:extLst>
          </p:cNvPr>
          <p:cNvCxnSpPr>
            <a:cxnSpLocks/>
          </p:cNvCxnSpPr>
          <p:nvPr userDrawn="1"/>
        </p:nvCxnSpPr>
        <p:spPr>
          <a:xfrm>
            <a:off x="219356" y="675245"/>
            <a:ext cx="1175328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BC0EEC-9E73-69CC-DC10-3C6229B1A771}"/>
              </a:ext>
            </a:extLst>
          </p:cNvPr>
          <p:cNvSpPr txBox="1"/>
          <p:nvPr userDrawn="1"/>
        </p:nvSpPr>
        <p:spPr>
          <a:xfrm>
            <a:off x="7215809" y="333433"/>
            <a:ext cx="3966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200" dirty="0">
                <a:solidFill>
                  <a:schemeClr val="tx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  <p:pic>
        <p:nvPicPr>
          <p:cNvPr id="11" name="그림 10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AC063695-F3E6-0A09-FEBE-82B18A88AA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246" y="247085"/>
            <a:ext cx="727398" cy="349151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04627B7E-3BA4-347A-66FF-F7E7157AD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356" y="199861"/>
            <a:ext cx="5900120" cy="47538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1 ChatGPT</a:t>
            </a:r>
            <a:r>
              <a:rPr lang="ko-KR" altLang="en-US" dirty="0"/>
              <a:t>란 무엇인가</a:t>
            </a:r>
          </a:p>
        </p:txBody>
      </p:sp>
    </p:spTree>
    <p:extLst>
      <p:ext uri="{BB962C8B-B14F-4D97-AF65-F5344CB8AC3E}">
        <p14:creationId xmlns:p14="http://schemas.microsoft.com/office/powerpoint/2010/main" val="655490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8;p1">
            <a:extLst>
              <a:ext uri="{FF2B5EF4-FFF2-40B4-BE49-F238E27FC236}">
                <a16:creationId xmlns:a16="http://schemas.microsoft.com/office/drawing/2014/main" id="{ACCF4A27-9C9C-DF24-63E4-81AB3A14FE6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1"/>
          <a:stretch/>
        </p:blipFill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714F7C-CA69-1B1F-0CF7-8CA108F9D5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59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5" name="그림 4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D006EB0-2A10-7390-C04D-E40410DE3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0" y="6324612"/>
            <a:ext cx="724069" cy="34755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043167B-9AD3-B34F-DB9D-0DC3AEF48C51}"/>
              </a:ext>
            </a:extLst>
          </p:cNvPr>
          <p:cNvSpPr txBox="1"/>
          <p:nvPr userDrawn="1"/>
        </p:nvSpPr>
        <p:spPr>
          <a:xfrm>
            <a:off x="6828183" y="6404165"/>
            <a:ext cx="447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제</a:t>
            </a:r>
            <a:r>
              <a:rPr lang="en-US" altLang="ko-KR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 서울데이터과학연구회 </a:t>
            </a:r>
            <a:r>
              <a:rPr lang="en-US" altLang="ko-KR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2023 ChatGPT </a:t>
            </a:r>
            <a:r>
              <a:rPr lang="ko-KR" altLang="en-US" sz="14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컨퍼런스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71B708A-BF97-515F-9A88-F0BCBBD4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8" y="1736437"/>
            <a:ext cx="10515600" cy="1205490"/>
          </a:xfrm>
        </p:spPr>
        <p:txBody>
          <a:bodyPr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995B1D-F279-FCC2-FA5C-5B1013DF748A}"/>
              </a:ext>
            </a:extLst>
          </p:cNvPr>
          <p:cNvSpPr txBox="1"/>
          <p:nvPr userDrawn="1"/>
        </p:nvSpPr>
        <p:spPr>
          <a:xfrm>
            <a:off x="453257" y="6434943"/>
            <a:ext cx="7027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본 컨퍼런스는 위데이터랩㈜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한국열린사이버대학교의 지원을 받아 개최되었습니다</a:t>
            </a:r>
            <a:r>
              <a:rPr lang="en-US" altLang="ko-KR" sz="12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9D7EA3-3693-6266-B909-6E79F19C682C}"/>
              </a:ext>
            </a:extLst>
          </p:cNvPr>
          <p:cNvCxnSpPr>
            <a:cxnSpLocks/>
          </p:cNvCxnSpPr>
          <p:nvPr userDrawn="1"/>
        </p:nvCxnSpPr>
        <p:spPr>
          <a:xfrm>
            <a:off x="543560" y="2923454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E3D42548-57B1-32E7-356F-9BB5D5DEDA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3257" y="5529363"/>
            <a:ext cx="3423285" cy="7952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40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1pPr>
            <a:lvl2pPr marL="457200" indent="0" algn="l">
              <a:buNone/>
              <a:defRPr sz="14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2pPr>
            <a:lvl3pPr marL="914400" indent="0" algn="l">
              <a:buNone/>
              <a:defRPr sz="14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3pPr>
            <a:lvl4pPr marL="1371600" indent="0" algn="l">
              <a:buNone/>
              <a:defRPr sz="14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4pPr>
            <a:lvl5pPr marL="1828800" indent="0" algn="l">
              <a:buNone/>
              <a:defRPr sz="140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defRPr>
            </a:lvl5pPr>
          </a:lstStyle>
          <a:p>
            <a:pPr lvl="0"/>
            <a:r>
              <a:rPr lang="en-US" altLang="ko-KR" dirty="0"/>
              <a:t>Contacts</a:t>
            </a:r>
          </a:p>
          <a:p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│</a:t>
            </a:r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010-6400-9127</a:t>
            </a:r>
          </a:p>
          <a:p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│</a:t>
            </a:r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edu@wedatalab.com</a:t>
            </a:r>
            <a:endParaRPr lang="ko-KR" altLang="en-US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83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22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07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0B5A5-04DC-27A6-6373-B15437EA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8D6554-8B7C-2B5D-46A9-1D54A2EC3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8D0A6-64BE-EA39-DF88-AAAF6017D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F71EB-6BA8-4E0D-8032-2A4859041DE8}" type="datetimeFigureOut">
              <a:rPr lang="ko-KR" altLang="en-US" smtClean="0"/>
              <a:t>2023. 7. 15.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CAFEF0-10C1-02FA-CF4D-F94FE5587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1E542-A4C7-1DA0-E06C-53FA4F17F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C6F68-2997-4F30-88FC-939E4F56F4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55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8" r:id="rId5"/>
    <p:sldLayoutId id="2147483654" r:id="rId6"/>
    <p:sldLayoutId id="2147483659" r:id="rId7"/>
    <p:sldLayoutId id="2147483660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555A984-4729-A1DB-49C7-ABE0ACA4C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From DNN to GPT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337BBA8-8227-F245-D1A2-DBA9F0150B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SESSION 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9F293D6-60FC-9400-6C02-AF03B21F1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인공지능 전공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SW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개발 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15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년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딥러닝 실무 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7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년</a:t>
            </a:r>
            <a:endParaRPr lang="en-US" altLang="ko-KR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KTH</a:t>
            </a:r>
            <a:r>
              <a:rPr lang="ko-KR" altLang="en-US" dirty="0"/>
              <a:t> 개발 리드</a:t>
            </a:r>
            <a:r>
              <a:rPr lang="en-US" altLang="ko-KR" dirty="0"/>
              <a:t>,</a:t>
            </a:r>
            <a:r>
              <a:rPr lang="ko-KR" altLang="en-US" dirty="0"/>
              <a:t> 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CCT </a:t>
            </a:r>
            <a:r>
              <a:rPr lang="ko-KR" altLang="en-US" dirty="0"/>
              <a:t>아키텍트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전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)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엑셈 </a:t>
            </a:r>
            <a:r>
              <a:rPr lang="en-US" altLang="ko-KR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AI</a:t>
            </a:r>
            <a:r>
              <a:rPr lang="ko-KR" altLang="en-US" dirty="0">
                <a:solidFill>
                  <a:schemeClr val="bg2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사업부 이사</a:t>
            </a:r>
            <a:endParaRPr lang="en-US" altLang="ko-KR" dirty="0">
              <a:solidFill>
                <a:schemeClr val="bg2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3FD5D83-7951-FE3E-E90F-554961BEEF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임도형</a:t>
            </a:r>
            <a:r>
              <a:rPr lang="en-US" altLang="ko-KR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│ </a:t>
            </a:r>
            <a:r>
              <a:rPr lang="ko-KR" altLang="en-US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로완 </a:t>
            </a:r>
            <a:r>
              <a:rPr lang="en-US" altLang="ko-KR" sz="2000" dirty="0">
                <a:solidFill>
                  <a:schemeClr val="bg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10888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10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인스턴스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벡터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포인트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스페이스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데이터라도 이렇다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0A633F-C871-6B24-8F09-A168E3D1861D}"/>
              </a:ext>
            </a:extLst>
          </p:cNvPr>
          <p:cNvCxnSpPr>
            <a:cxnSpLocks/>
          </p:cNvCxnSpPr>
          <p:nvPr/>
        </p:nvCxnSpPr>
        <p:spPr>
          <a:xfrm>
            <a:off x="6579171" y="3731711"/>
            <a:ext cx="17657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05669D-E5F3-76A8-052C-0A7D9FA68362}"/>
              </a:ext>
            </a:extLst>
          </p:cNvPr>
          <p:cNvCxnSpPr>
            <a:cxnSpLocks/>
          </p:cNvCxnSpPr>
          <p:nvPr/>
        </p:nvCxnSpPr>
        <p:spPr>
          <a:xfrm flipV="1">
            <a:off x="6579171" y="2375876"/>
            <a:ext cx="0" cy="1355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FEDB08-5345-C5A2-A8CA-B2B672B4B4AD}"/>
              </a:ext>
            </a:extLst>
          </p:cNvPr>
          <p:cNvSpPr txBox="1"/>
          <p:nvPr/>
        </p:nvSpPr>
        <p:spPr>
          <a:xfrm>
            <a:off x="7885110" y="3790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크기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9333E-F20D-791C-7C58-EE48DB815C51}"/>
              </a:ext>
            </a:extLst>
          </p:cNvPr>
          <p:cNvSpPr txBox="1"/>
          <p:nvPr/>
        </p:nvSpPr>
        <p:spPr>
          <a:xfrm>
            <a:off x="5814572" y="23758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색깔</a:t>
            </a:r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FAB923-190F-0A39-94CC-A5DBE0A344B1}"/>
              </a:ext>
            </a:extLst>
          </p:cNvPr>
          <p:cNvSpPr/>
          <p:nvPr/>
        </p:nvSpPr>
        <p:spPr>
          <a:xfrm>
            <a:off x="7036371" y="2745208"/>
            <a:ext cx="110359" cy="119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B474-A5F2-C6EF-0118-822E9E0EF0DC}"/>
              </a:ext>
            </a:extLst>
          </p:cNvPr>
          <p:cNvSpPr txBox="1"/>
          <p:nvPr/>
        </p:nvSpPr>
        <p:spPr>
          <a:xfrm>
            <a:off x="7172076" y="25605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(2,3)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26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10" y="2718156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6290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19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967794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함수의 입출력 데이터 쌍을 받아 학습하여 그 함수가 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05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다시 정리</a:t>
            </a:r>
          </a:p>
        </p:txBody>
      </p:sp>
    </p:spTree>
    <p:extLst>
      <p:ext uri="{BB962C8B-B14F-4D97-AF65-F5344CB8AC3E}">
        <p14:creationId xmlns:p14="http://schemas.microsoft.com/office/powerpoint/2010/main" val="144287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시계열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4081988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743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61212" y="342900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081138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743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글자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문자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n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c, a, t, _, s, a, t, _, 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1108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단어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cat, sat, on, the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962255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61287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080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예측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56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예측의 반복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where is my cat 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답변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chair in kitchen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where is my cat ?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is my cat ? cat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my cat ? cat sat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? cat sat 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chair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 cat sat on chair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chair in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kitchen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638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-</a:t>
            </a:r>
            <a:r>
              <a:rPr lang="ko-KR" altLang="en-US" dirty="0"/>
              <a:t> 토크나이징</a:t>
            </a:r>
          </a:p>
        </p:txBody>
      </p:sp>
    </p:spTree>
    <p:extLst>
      <p:ext uri="{BB962C8B-B14F-4D97-AF65-F5344CB8AC3E}">
        <p14:creationId xmlns:p14="http://schemas.microsoft.com/office/powerpoint/2010/main" val="1847603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441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토크나이징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문장을 최소 의미 단위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쪼개는 작업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the chair. 		-&gt; 	cat, sat, on, the, chair,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의자에 고양이가 앉아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	-&gt;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고양이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앉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ㅆ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373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임베딩</a:t>
            </a:r>
          </a:p>
        </p:txBody>
      </p:sp>
    </p:spTree>
    <p:extLst>
      <p:ext uri="{BB962C8B-B14F-4D97-AF65-F5344CB8AC3E}">
        <p14:creationId xmlns:p14="http://schemas.microsoft.com/office/powerpoint/2010/main" val="57341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5, 6</a:t>
            </a:r>
            <a:endParaRPr b="1" dirty="0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8F275407-3602-B02A-5433-22792BF05B19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endParaRPr lang="en-US" b="1" dirty="0"/>
          </a:p>
          <a:p>
            <a:endParaRPr lang="en-US" b="1" dirty="0"/>
          </a:p>
          <a:p>
            <a:endParaRPr b="1" dirty="0"/>
          </a:p>
        </p:txBody>
      </p:sp>
      <p:sp>
        <p:nvSpPr>
          <p:cNvPr id="29" name="Google Shape;153;p24">
            <a:extLst>
              <a:ext uri="{FF2B5EF4-FFF2-40B4-BE49-F238E27FC236}">
                <a16:creationId xmlns:a16="http://schemas.microsoft.com/office/drawing/2014/main" id="{4A2F3CB5-963E-D4C6-611D-E700D4B6A231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72306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37517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Deep Neural Network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879507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보편적인 근사화 능력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 관계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입출력쌍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Shape 737">
            <a:extLst>
              <a:ext uri="{FF2B5EF4-FFF2-40B4-BE49-F238E27FC236}">
                <a16:creationId xmlns:a16="http://schemas.microsoft.com/office/drawing/2014/main" id="{A9AEBF84-E298-48DB-9227-9B66B58C647F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25" y="3429000"/>
            <a:ext cx="4305325" cy="261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4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n</a:t>
            </a:r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6C85AA4A-CCD3-0282-9E50-D1F03667A3A9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6</a:t>
            </a:r>
            <a:endParaRPr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593EDEF-B883-77E7-D123-D91E2DC9EF0D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0F8590B4-04E9-DDDE-775C-79E1C1FC1005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80374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숫자로 바꾸어서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pPr algn="ctr"/>
            <a:r>
              <a:rPr lang="en-US" altLang="ko-KR" b="1" dirty="0"/>
              <a:t>7</a:t>
            </a:r>
            <a:endParaRPr b="1" dirty="0"/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chair</a:t>
            </a:r>
          </a:p>
          <a:p>
            <a:pPr algn="ctr"/>
            <a:r>
              <a:rPr lang="en-US" altLang="ko-KR" b="1" dirty="0"/>
              <a:t>783</a:t>
            </a:r>
            <a:endParaRPr b="1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B3AAC98-AA37-0AAF-C570-0D8568753191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endParaRPr b="1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EC14EEC5-BA4D-286D-7F47-6B02A7A7C013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c, a, t, _, s, a, t, _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r>
              <a:rPr lang="en-US" altLang="ko-Kore-KR" sz="1600" b="1" dirty="0"/>
              <a:t>3, 8, 4, 0, 2, 8, 9, 0, 1</a:t>
            </a:r>
            <a:endParaRPr lang="en-US" sz="16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DD06E4A1-9169-84AD-C9DF-7DF96B9349FC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cat, sat, on, the, chair</a:t>
            </a:r>
          </a:p>
          <a:p>
            <a:r>
              <a:rPr lang="en-US" altLang="ko-Kore-KR" sz="1600" b="1" dirty="0"/>
              <a:t>182, 34, 120, 43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405889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또는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값을 그대로 사용하지 않고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인코딩 임베딩 하여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a, b, c, 1, 2 ]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 문자열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7,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숫자로 바꾼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숫자를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one-hot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C81E23-DCF3-F4E5-A9C8-7FA619E0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96" y="4010211"/>
            <a:ext cx="5852532" cy="12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2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단어의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 mouse ran down”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단어의 순차열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“The”, “mouse”, “ran”, “down”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딥러닝으로 처리하기 위해선 숫자로 표현 필요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시작은 사전의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[ 1,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52E67-75DC-0127-F7B3-D03B0378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26" y="3691558"/>
            <a:ext cx="116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단어를 인덱스 말고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의미 있는 숫자들로 표현하자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069DBC-2581-3CA5-E9B1-3BFDC04B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72" y="2208481"/>
            <a:ext cx="7772400" cy="300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F420E-E0CE-E64D-1DD5-1B4AADEFE4A2}"/>
              </a:ext>
            </a:extLst>
          </p:cNvPr>
          <p:cNvSpPr txBox="1"/>
          <p:nvPr/>
        </p:nvSpPr>
        <p:spPr>
          <a:xfrm rot="10800000">
            <a:off x="6534971" y="2387598"/>
            <a:ext cx="430887" cy="2650435"/>
          </a:xfrm>
          <a:prstGeom prst="rect">
            <a:avLst/>
          </a:prstGeom>
          <a:solidFill>
            <a:schemeClr val="bg1"/>
          </a:solidFill>
          <a:ln w="9525">
            <a:solidFill>
              <a:srgbClr val="0D093D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ko-Kore-KR" sz="1600" dirty="0"/>
              <a:t>Embedding</a:t>
            </a:r>
            <a:endParaRPr kumimoji="1" lang="ko-Kore-KR" altLang="en-US" sz="1600"/>
          </a:p>
        </p:txBody>
      </p:sp>
    </p:spTree>
    <p:extLst>
      <p:ext uri="{BB962C8B-B14F-4D97-AF65-F5344CB8AC3E}">
        <p14:creationId xmlns:p14="http://schemas.microsoft.com/office/powerpoint/2010/main" val="3960101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0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개의 단어들이 있다면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무식하게 </a:t>
            </a:r>
            <a:r>
              <a:rPr kumimoji="1" lang="en-US" altLang="ko-KR" sz="2400" dirty="0"/>
              <a:t>one-hot </a:t>
            </a:r>
            <a:r>
              <a:rPr kumimoji="1" lang="ko-KR" altLang="en-US" sz="2400" dirty="0"/>
              <a:t>벡터로 표현하면 </a:t>
            </a: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</a:t>
            </a:r>
            <a:r>
              <a:rPr kumimoji="1"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이를 적은 차원으로 표현해 보자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차원을 </a:t>
            </a:r>
            <a:r>
              <a:rPr kumimoji="1" lang="en-US" altLang="ko-KR" sz="2400" dirty="0"/>
              <a:t>100</a:t>
            </a:r>
            <a:r>
              <a:rPr kumimoji="1" lang="ko-KR" altLang="en-US" sz="2400" dirty="0"/>
              <a:t>차원 처럼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13C69-44D3-572A-BDC5-A97F437920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801" y="2599931"/>
            <a:ext cx="5934196" cy="24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3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역시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mapping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임베딩된 값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학습 가능한 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86BE0-AA79-CECC-FA8A-E68586C0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11204"/>
            <a:ext cx="5308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2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778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Word2Vec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37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9D0A1-D2C3-252B-010E-7D734E93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33" y="1604616"/>
            <a:ext cx="8304096" cy="44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7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Seq2Seq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75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140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[h, e, l, l, o]</a:t>
            </a:r>
            <a:r>
              <a:rPr kumimoji="1" lang="ko-KR" altLang="en-US" sz="2400" dirty="0"/>
              <a:t>의 학습 예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400" dirty="0"/>
              <a:t>h -&gt; e</a:t>
            </a:r>
          </a:p>
          <a:p>
            <a:pPr lvl="1"/>
            <a:r>
              <a:rPr kumimoji="1" lang="en-US" altLang="ko-KR" sz="2400" dirty="0"/>
              <a:t>e -&gt; l</a:t>
            </a:r>
          </a:p>
          <a:p>
            <a:pPr lvl="1"/>
            <a:r>
              <a:rPr kumimoji="1" lang="en-US" altLang="ko-KR" sz="2400" dirty="0"/>
              <a:t>l -&gt; l</a:t>
            </a:r>
          </a:p>
          <a:p>
            <a:pPr lvl="1"/>
            <a:r>
              <a:rPr kumimoji="1" lang="en-US" altLang="ko-KR" sz="2400" dirty="0"/>
              <a:t>l - &gt; o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65E21-9A0A-855D-9B85-1864FD0A3D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973" y="1865858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기계 번역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A3D18-82F2-A45A-88CF-9023ACDA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2021224"/>
            <a:ext cx="7404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9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번역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단어순차열의 매핑에 불과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‘They’, ‘are’, ‘watching’, ‘.’, &lt;eos&gt; ] -&gt; [ ‘lls’, ‘regardent’, ‘.’, &lt;eos&gt; 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으로는 학습이 잘 안된다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그래도 번역이 잘되는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B0BB9-A654-D714-2962-637D6746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58" y="4043181"/>
            <a:ext cx="4343400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521994-A68B-180D-19B7-E18BA1F3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45" y="5986281"/>
            <a:ext cx="3767479" cy="336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503225-6460-10C6-BA27-243CA96A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172" y="3559914"/>
            <a:ext cx="2973086" cy="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단어별 매핑을 학습한다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conext, &lt;bos&gt;          -&gt;       ‘lls’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‘lls’              -&gt;       ‘regardent’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‘regardent’    -&gt;       ‘.’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‘.’                -&gt;       &lt;eos&gt;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C16FAB-B1C0-BADB-BF6D-AB5E9764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34" y="4166771"/>
            <a:ext cx="7543800" cy="1905000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6FD3197A-8745-98A7-12A8-442DEDEFCC8D}"/>
              </a:ext>
            </a:extLst>
          </p:cNvPr>
          <p:cNvSpPr/>
          <p:nvPr/>
        </p:nvSpPr>
        <p:spPr>
          <a:xfrm>
            <a:off x="6041826" y="4887777"/>
            <a:ext cx="200628" cy="46298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BC7B5-5807-234E-5B6F-F5E32B4E7440}"/>
              </a:ext>
            </a:extLst>
          </p:cNvPr>
          <p:cNvSpPr txBox="1"/>
          <p:nvPr/>
        </p:nvSpPr>
        <p:spPr>
          <a:xfrm>
            <a:off x="5151074" y="4131820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/>
              <a:t>context</a:t>
            </a:r>
            <a:endParaRPr kumimoji="1" lang="ko-Kore-KR" altLang="en-US" sz="1400" b="1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72C004-5064-A87F-BE9A-F17731750CA4}"/>
              </a:ext>
            </a:extLst>
          </p:cNvPr>
          <p:cNvCxnSpPr>
            <a:cxnSpLocks/>
          </p:cNvCxnSpPr>
          <p:nvPr/>
        </p:nvCxnSpPr>
        <p:spPr>
          <a:xfrm>
            <a:off x="5709684" y="4403866"/>
            <a:ext cx="332142" cy="48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93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443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A2251D-F121-CB6E-634A-2E6C3AAF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647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관계로 구성된 데이터가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좌표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231B56-95D4-C88F-FC6E-F840DA71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6C34AA-0CC7-6F0F-13E1-D84446F1BC19}"/>
              </a:ext>
            </a:extLst>
          </p:cNvPr>
          <p:cNvSpPr/>
          <p:nvPr/>
        </p:nvSpPr>
        <p:spPr>
          <a:xfrm>
            <a:off x="6279402" y="3689325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56264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BA30D6-FFBD-D00B-6518-1F1C5C47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서울의 온도를 구하면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[1,10]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EE176C-069B-1E68-0623-0A415EBA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A9BF36-E435-975D-B728-81B7B65AD174}"/>
              </a:ext>
            </a:extLst>
          </p:cNvPr>
          <p:cNvSpPr/>
          <p:nvPr/>
        </p:nvSpPr>
        <p:spPr>
          <a:xfrm>
            <a:off x="4739045" y="4061440"/>
            <a:ext cx="1532546" cy="32462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066978-733C-EDE6-5C89-6CC508F2EAA2}"/>
              </a:ext>
            </a:extLst>
          </p:cNvPr>
          <p:cNvSpPr/>
          <p:nvPr/>
        </p:nvSpPr>
        <p:spPr>
          <a:xfrm>
            <a:off x="6279402" y="3689325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877734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532103-A752-1FF8-838A-40EFB7FA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941477" y="3417421"/>
            <a:ext cx="5158952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389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0C7915-74B2-32B0-A6CF-DEC7BAF4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7640044" y="3429000"/>
            <a:ext cx="4545495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D358A7-35E2-0E9C-3FBC-91D4D43CF549}"/>
              </a:ext>
            </a:extLst>
          </p:cNvPr>
          <p:cNvSpPr/>
          <p:nvPr/>
        </p:nvSpPr>
        <p:spPr>
          <a:xfrm>
            <a:off x="7602830" y="3731711"/>
            <a:ext cx="444135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64135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F5C7B7-B731-3CB2-7E6A-EA6F29FB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D1A08-12FF-6176-0632-195E49469352}"/>
              </a:ext>
            </a:extLst>
          </p:cNvPr>
          <p:cNvSpPr/>
          <p:nvPr/>
        </p:nvSpPr>
        <p:spPr>
          <a:xfrm>
            <a:off x="8277379" y="3597085"/>
            <a:ext cx="3782068" cy="18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455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8C923D-F447-2733-76F0-8A2FFC2E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9E76AC-CE67-76AB-3702-4D4BAEE4C1E0}"/>
              </a:ext>
            </a:extLst>
          </p:cNvPr>
          <p:cNvSpPr/>
          <p:nvPr/>
        </p:nvSpPr>
        <p:spPr>
          <a:xfrm>
            <a:off x="8952768" y="3604504"/>
            <a:ext cx="2966023" cy="185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135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1D3BF4-8060-0679-00FF-92234431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87B155-04A0-2EB7-E098-EBD9DBD99DCD}"/>
              </a:ext>
            </a:extLst>
          </p:cNvPr>
          <p:cNvSpPr/>
          <p:nvPr/>
        </p:nvSpPr>
        <p:spPr>
          <a:xfrm>
            <a:off x="10656794" y="3530412"/>
            <a:ext cx="1421375" cy="189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899D17-F708-EA49-421B-C99961E5EC3C}"/>
              </a:ext>
            </a:extLst>
          </p:cNvPr>
          <p:cNvSpPr/>
          <p:nvPr/>
        </p:nvSpPr>
        <p:spPr>
          <a:xfrm>
            <a:off x="10705672" y="3741782"/>
            <a:ext cx="114601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04128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92D63-8B9A-1391-3C27-EC3EE1D0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F41EC59-F789-9D43-6610-E1D969515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65" y="3774026"/>
            <a:ext cx="7470210" cy="1513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47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가까움 기준으로 구한 가중치를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조회된 값을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값이라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1B352B-CDA7-3E0D-55D8-F391AA8C46C2}"/>
              </a:ext>
            </a:extLst>
          </p:cNvPr>
          <p:cNvSpPr/>
          <p:nvPr/>
        </p:nvSpPr>
        <p:spPr>
          <a:xfrm>
            <a:off x="8183880" y="3576291"/>
            <a:ext cx="808600" cy="190904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2653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여러개이면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행렬이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19982F-DA36-647B-A593-97513F84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54" y="3893067"/>
            <a:ext cx="3539490" cy="15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5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31CEF-B29E-059A-1CC7-E3EF6ACA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2" y="2526943"/>
            <a:ext cx="3670300" cy="379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94C653-3A6A-695C-5727-23ED8C54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54" y="3893067"/>
            <a:ext cx="3539490" cy="15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1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93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value, query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 dirty="0"/>
              <a:t>(</a:t>
            </a:r>
            <a:r>
              <a:rPr kumimoji="1" lang="en-US" altLang="ko-KR" sz="1400" dirty="0"/>
              <a:t>2,9)</a:t>
            </a:r>
            <a:endParaRPr kumimoji="1" lang="ko-Kore-KR" altLang="en-US" sz="14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09DA08-674A-8868-EB36-9189079A20CC}"/>
              </a:ext>
            </a:extLst>
          </p:cNvPr>
          <p:cNvSpPr/>
          <p:nvPr/>
        </p:nvSpPr>
        <p:spPr>
          <a:xfrm>
            <a:off x="9015154" y="2476176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8986D4-BEFF-7ED4-E518-983FE793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52" y="2649272"/>
            <a:ext cx="4870034" cy="14947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5A0F62-9FD1-FC05-747A-2B9150EF9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963" y="4691724"/>
            <a:ext cx="4870031" cy="14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7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C8A09F-5828-B7E8-E8AC-46AF479BA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96" y="2976585"/>
            <a:ext cx="4756584" cy="21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318911-BD0D-77F3-6FCE-E4595756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68" y="2288230"/>
            <a:ext cx="3911922" cy="3321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7AA283-6715-354B-B14A-5F7BD4B1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59" y="1825952"/>
            <a:ext cx="4681702" cy="42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8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사이의 거리를 구하고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스케일링 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softmax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결과 증폭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96E2CC-A208-58C3-8AD5-6B6F7CF3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94" y="162654"/>
            <a:ext cx="5881257" cy="6366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D1945F-7C1B-49CA-D983-B4D5CC58C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2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연산자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D9DE2-F2F0-C369-6E57-9E371359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00" y="1263459"/>
            <a:ext cx="2539478" cy="4770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936E3-8326-E620-96E9-64A165FA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0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30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실제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98278-133D-A656-3FF2-39E7523A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6" y="2471170"/>
            <a:ext cx="10908896" cy="282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0B70-760B-6E5B-81C6-1B01804975A2}"/>
              </a:ext>
            </a:extLst>
          </p:cNvPr>
          <p:cNvSpPr txBox="1"/>
          <p:nvPr/>
        </p:nvSpPr>
        <p:spPr>
          <a:xfrm>
            <a:off x="9188135" y="5944813"/>
            <a:ext cx="22926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50" dirty="0"/>
              <a:t>from https://wikidocs.net/162098</a:t>
            </a:r>
            <a:endParaRPr kumimoji="1" lang="ko-US" altLang="en-US" sz="1050"/>
          </a:p>
        </p:txBody>
      </p:sp>
    </p:spTree>
    <p:extLst>
      <p:ext uri="{BB962C8B-B14F-4D97-AF65-F5344CB8AC3E}">
        <p14:creationId xmlns:p14="http://schemas.microsoft.com/office/powerpoint/2010/main" val="2046498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Transformer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221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2895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Attention Mechanism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4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2895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Attention Mechanism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1452E4-F456-8CB4-BE60-97061715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94" y="2340379"/>
            <a:ext cx="6045386" cy="3508089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168" y="3520348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Key, Value</a:t>
            </a:r>
            <a:endParaRPr lang="ko-KR" altLang="en-US" sz="12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93A3912-E65E-D690-DA62-545DC1B5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756" y="3520349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Query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3017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2895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Mechanism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 = encoder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전체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query = decoder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43" y="4002424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7235796" y="3837377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4949825" y="4753812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97448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3010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head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</a:t>
            </a:r>
            <a:r>
              <a:rPr lang="ko-KR" altLang="en-US" sz="2400" dirty="0" err="1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여러개</a:t>
            </a:r>
            <a:r>
              <a:rPr lang="ko-KR" altLang="en-US" sz="240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적용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3" y="3069593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4467196" y="2904546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2181225" y="3820981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3B2C-DD36-46EB-0C7C-FA0884B2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56" y="2543322"/>
            <a:ext cx="5419356" cy="2799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7E9B4F-35AC-A6A2-B684-0DAA9F1545C2}"/>
              </a:ext>
            </a:extLst>
          </p:cNvPr>
          <p:cNvSpPr/>
          <p:nvPr/>
        </p:nvSpPr>
        <p:spPr>
          <a:xfrm>
            <a:off x="6165078" y="2455575"/>
            <a:ext cx="5857588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28B737-CE40-41AF-B0EC-782738FEDE3C}"/>
              </a:ext>
            </a:extLst>
          </p:cNvPr>
          <p:cNvSpPr/>
          <p:nvPr/>
        </p:nvSpPr>
        <p:spPr>
          <a:xfrm>
            <a:off x="5391937" y="3429000"/>
            <a:ext cx="816237" cy="173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25673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4575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Block, Decoder Block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EF10AB-8066-038B-90A3-23FB5BC9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1" y="15865"/>
            <a:ext cx="5597253" cy="6819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339919-9228-26BF-E738-233BA877E5C2}"/>
              </a:ext>
            </a:extLst>
          </p:cNvPr>
          <p:cNvSpPr/>
          <p:nvPr/>
        </p:nvSpPr>
        <p:spPr>
          <a:xfrm>
            <a:off x="2396376" y="4886408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BCFFE0-60F0-D0D8-307F-BF214EEC3933}"/>
              </a:ext>
            </a:extLst>
          </p:cNvPr>
          <p:cNvSpPr/>
          <p:nvPr/>
        </p:nvSpPr>
        <p:spPr>
          <a:xfrm>
            <a:off x="4467196" y="3780395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388D424-D49F-C0FD-8EEF-40887D9E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043" y="3425459"/>
            <a:ext cx="13399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b="1" dirty="0"/>
              <a:t>Multi-head</a:t>
            </a:r>
          </a:p>
          <a:p>
            <a:pPr algn="ctr"/>
            <a:r>
              <a:rPr lang="en-US" altLang="ko-KR" sz="1200" b="1" dirty="0"/>
              <a:t>attention</a:t>
            </a:r>
            <a:endParaRPr lang="ko-KR" altLang="en-US" sz="1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860D53-02CB-D533-FCC4-9893F7FA8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49" y="3904497"/>
            <a:ext cx="2569447" cy="11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4B0AB1-8E2F-CC66-5283-75B952703257}"/>
              </a:ext>
            </a:extLst>
          </p:cNvPr>
          <p:cNvCxnSpPr>
            <a:cxnSpLocks/>
          </p:cNvCxnSpPr>
          <p:nvPr/>
        </p:nvCxnSpPr>
        <p:spPr>
          <a:xfrm>
            <a:off x="613459" y="2898435"/>
            <a:ext cx="97942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3415A56A-FE0A-E46B-C9F7-669115DE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자연어 데이터 처리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Bert, GPT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3520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7234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14776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문장을 입력으로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source, target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구분을 위해서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position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표시를 위해서 특별한 데이터 구조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422CB86-BABA-7DB2-DAD3-947A3E4A2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20" y="193889"/>
            <a:ext cx="4441350" cy="62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56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417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69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5A9EB-4D28-4871-F1FD-6050D47D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49" y="2374755"/>
            <a:ext cx="8829531" cy="33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02582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사전학습된 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FA0E5-8C72-C1FE-CD49-907F8E58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81" y="2643104"/>
            <a:ext cx="7720782" cy="28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7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794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90EAE3-7F81-D4B5-FB86-57DB05A4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68" y="0"/>
            <a:ext cx="4629020" cy="65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1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547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72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D0203-35F4-0C5E-C232-3C267867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994" y="330095"/>
            <a:ext cx="2221477" cy="6036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232F19-EFF6-A6E9-D132-19272FFD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15" y="320248"/>
            <a:ext cx="3025834" cy="60369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2533CC-2709-AC86-92A5-FD598D04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10" y="457199"/>
            <a:ext cx="2289175" cy="57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4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64884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73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316C1-4F35-A669-657C-1B43DB7B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28" y="1670874"/>
            <a:ext cx="8633284" cy="39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5D95EE-16D3-9EAE-BD23-0E41F399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17" y="1564024"/>
            <a:ext cx="8051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476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7228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ChatGPT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ChatGPT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web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사용하여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GPT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 사용할 수 있게 하는 서비스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032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FCF994-FEEA-DF2C-7EB0-D21B5CFB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C09F6C-9FC6-5B15-F5F8-0F315EC8C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Contacts</a:t>
            </a:r>
          </a:p>
          <a:p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│</a:t>
            </a:r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010-6400-9127</a:t>
            </a:r>
          </a:p>
          <a:p>
            <a:r>
              <a:rPr lang="ko-KR" altLang="en-US" sz="1400" dirty="0">
                <a:solidFill>
                  <a:schemeClr val="bg2"/>
                </a:solidFill>
                <a:latin typeface="+mj-ea"/>
                <a:ea typeface="+mj-ea"/>
              </a:rPr>
              <a:t>│</a:t>
            </a:r>
            <a:r>
              <a:rPr lang="en-US" altLang="ko-KR" sz="1400" dirty="0">
                <a:solidFill>
                  <a:schemeClr val="bg2"/>
                </a:solidFill>
                <a:latin typeface="+mj-ea"/>
                <a:ea typeface="+mj-ea"/>
              </a:rPr>
              <a:t>edu@wedatalab.com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43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hatGPT 컨퍼런스 템플릿">
      <a:dk1>
        <a:srgbClr val="080808"/>
      </a:dk1>
      <a:lt1>
        <a:sysClr val="window" lastClr="FFFFFF"/>
      </a:lt1>
      <a:dk2>
        <a:srgbClr val="000155"/>
      </a:dk2>
      <a:lt2>
        <a:srgbClr val="DFE3E5"/>
      </a:lt2>
      <a:accent1>
        <a:srgbClr val="09B3FF"/>
      </a:accent1>
      <a:accent2>
        <a:srgbClr val="425EEC"/>
      </a:accent2>
      <a:accent3>
        <a:srgbClr val="7D1BDF"/>
      </a:accent3>
      <a:accent4>
        <a:srgbClr val="0CEAD5"/>
      </a:accent4>
      <a:accent5>
        <a:srgbClr val="8DD9E3"/>
      </a:accent5>
      <a:accent6>
        <a:srgbClr val="5196CF"/>
      </a:accent6>
      <a:hlink>
        <a:srgbClr val="0AB4F0"/>
      </a:hlink>
      <a:folHlink>
        <a:srgbClr val="9F48E0"/>
      </a:folHlink>
    </a:clrScheme>
    <a:fontScheme name="서데연 ChatGPT 컨퍼런스 템플릿">
      <a:majorFont>
        <a:latin typeface="나눔스퀘어OTF_ac Light"/>
        <a:ea typeface="나눔스퀘어OTF_ac Light"/>
        <a:cs typeface=""/>
      </a:majorFont>
      <a:minorFont>
        <a:latin typeface="나눔스퀘어OTF_ac"/>
        <a:ea typeface="나눔스퀘어OTF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BE2E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1468</Words>
  <Application>Microsoft Macintosh PowerPoint</Application>
  <PresentationFormat>와이드스크린</PresentationFormat>
  <Paragraphs>369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나눔스퀘어OTF_ac</vt:lpstr>
      <vt:lpstr>나눔스퀘어OTF_ac Light</vt:lpstr>
      <vt:lpstr>맑은 고딕</vt:lpstr>
      <vt:lpstr>NanumSquare</vt:lpstr>
      <vt:lpstr>NanumSquareOTF</vt:lpstr>
      <vt:lpstr>Arial</vt:lpstr>
      <vt:lpstr>Office 테마</vt:lpstr>
      <vt:lpstr>From DNN to GPT</vt:lpstr>
      <vt:lpstr>딥러닝 다시 정리</vt:lpstr>
      <vt:lpstr>PowerPoint 프레젠테이션</vt:lpstr>
      <vt:lpstr>함수</vt:lpstr>
      <vt:lpstr>학습</vt:lpstr>
      <vt:lpstr>학습</vt:lpstr>
      <vt:lpstr>학습</vt:lpstr>
      <vt:lpstr>학습</vt:lpstr>
      <vt:lpstr>학습</vt:lpstr>
      <vt:lpstr>PowerPoint 프레젠테이션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PowerPoint 프레젠테이션</vt:lpstr>
      <vt:lpstr>시계열 데이터 처리</vt:lpstr>
      <vt:lpstr>PowerPoint 프레젠테이션</vt:lpstr>
      <vt:lpstr>PowerPoint 프레젠테이션</vt:lpstr>
      <vt:lpstr>PowerPoint 프레젠테이션</vt:lpstr>
      <vt:lpstr>자연어 데이터 예측</vt:lpstr>
      <vt:lpstr>PowerPoint 프레젠테이션</vt:lpstr>
      <vt:lpstr>자연어 데이터 처리 - 토크나이징</vt:lpstr>
      <vt:lpstr>PowerPoint 프레젠테이션</vt:lpstr>
      <vt:lpstr>자연어 데이터 처리 – 임베딩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자연어 데이터 처리 – Seq2Seq</vt:lpstr>
      <vt:lpstr>PowerPoint 프레젠테이션</vt:lpstr>
      <vt:lpstr>PowerPoint 프레젠테이션</vt:lpstr>
      <vt:lpstr>PowerPoint 프레젠테이션</vt:lpstr>
      <vt:lpstr>PowerPoint 프레젠테이션</vt:lpstr>
      <vt:lpstr>자연어 데이터 처리 – Attention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자연어 데이터 처리 – Transformer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자연어 데이터 처리 – Bert, GPT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박시은[ 학부재학 / 화공생명공학과 ]</dc:creator>
  <cp:lastModifiedBy>도형 임</cp:lastModifiedBy>
  <cp:revision>26</cp:revision>
  <dcterms:created xsi:type="dcterms:W3CDTF">2023-07-06T06:16:36Z</dcterms:created>
  <dcterms:modified xsi:type="dcterms:W3CDTF">2023-07-15T06:59:34Z</dcterms:modified>
</cp:coreProperties>
</file>